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B Use the word in brackets to make a new word and complete the sentence</a:t>
            </a:r>
            <a:r>
              <a:rPr lang="en-GB" b="1" dirty="0" smtClean="0"/>
              <a:t>.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en-GB" dirty="0" smtClean="0"/>
              <a:t>1. My </a:t>
            </a:r>
            <a:r>
              <a:rPr lang="en-GB" dirty="0" smtClean="0"/>
              <a:t>sister is very </a:t>
            </a:r>
            <a:r>
              <a:rPr lang="en-GB" b="1" u="sng" dirty="0" smtClean="0"/>
              <a:t>ambitious</a:t>
            </a:r>
            <a:r>
              <a:rPr lang="en-GB" dirty="0" smtClean="0"/>
              <a:t>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2. Their </a:t>
            </a:r>
            <a:r>
              <a:rPr lang="en-GB" b="1" u="sng" dirty="0" smtClean="0"/>
              <a:t>exploration</a:t>
            </a:r>
            <a:r>
              <a:rPr lang="en-GB" dirty="0" smtClean="0"/>
              <a:t> </a:t>
            </a:r>
            <a:r>
              <a:rPr lang="en-GB" dirty="0" smtClean="0"/>
              <a:t>led them into the deserts of central Asia.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3. The </a:t>
            </a:r>
            <a:r>
              <a:rPr lang="en-GB" dirty="0" smtClean="0"/>
              <a:t>most dangerous </a:t>
            </a:r>
            <a:r>
              <a:rPr lang="en-GB" b="1" u="sng" dirty="0" smtClean="0"/>
              <a:t>chemical</a:t>
            </a:r>
            <a:r>
              <a:rPr lang="en-GB" dirty="0" smtClean="0"/>
              <a:t> </a:t>
            </a:r>
            <a:r>
              <a:rPr lang="en-GB" dirty="0" smtClean="0"/>
              <a:t>produced by cars is carbon monoxide.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C Choose the best alternative to complete the </a:t>
            </a:r>
            <a:r>
              <a:rPr lang="en-GB" b="1" dirty="0" smtClean="0"/>
              <a:t>sentences.</a:t>
            </a:r>
            <a:endParaRPr lang="sr-Latn-C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GB" dirty="0" smtClean="0"/>
              <a:t>1. It’s </a:t>
            </a:r>
            <a:r>
              <a:rPr lang="en-GB" dirty="0" smtClean="0"/>
              <a:t>dangerous to cross a street outside </a:t>
            </a:r>
            <a:r>
              <a:rPr lang="en-GB" dirty="0" smtClean="0"/>
              <a:t>a ___ </a:t>
            </a:r>
            <a:r>
              <a:rPr lang="en-GB" dirty="0" smtClean="0"/>
              <a:t>crossing.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a)commuter  </a:t>
            </a:r>
          </a:p>
          <a:p>
            <a:pPr lvl="0">
              <a:buNone/>
            </a:pPr>
            <a:r>
              <a:rPr lang="en-GB" dirty="0" smtClean="0">
                <a:solidFill>
                  <a:srgbClr val="FF0000"/>
                </a:solidFill>
              </a:rPr>
              <a:t>b</a:t>
            </a:r>
            <a:r>
              <a:rPr lang="en-GB" dirty="0" smtClean="0">
                <a:solidFill>
                  <a:srgbClr val="FF0000"/>
                </a:solidFill>
              </a:rPr>
              <a:t>) </a:t>
            </a:r>
            <a:r>
              <a:rPr lang="en-GB" dirty="0" smtClean="0">
                <a:solidFill>
                  <a:srgbClr val="FF0000"/>
                </a:solidFill>
              </a:rPr>
              <a:t>pedestrian </a:t>
            </a:r>
          </a:p>
          <a:p>
            <a:pPr lvl="0">
              <a:buNone/>
            </a:pPr>
            <a:r>
              <a:rPr lang="en-GB" dirty="0" smtClean="0"/>
              <a:t>c</a:t>
            </a:r>
            <a:r>
              <a:rPr lang="en-GB" dirty="0" smtClean="0"/>
              <a:t>) bitter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2. Most ___ </a:t>
            </a:r>
            <a:r>
              <a:rPr lang="en-GB" dirty="0" smtClean="0"/>
              <a:t>use a tape measure.</a:t>
            </a:r>
            <a:endParaRPr lang="sr-Latn-CS" dirty="0" smtClean="0"/>
          </a:p>
          <a:p>
            <a:pPr marL="514350" lvl="0" indent="-514350">
              <a:buNone/>
            </a:pPr>
            <a:r>
              <a:rPr lang="en-GB" dirty="0" smtClean="0">
                <a:solidFill>
                  <a:srgbClr val="FF0000"/>
                </a:solidFill>
              </a:rPr>
              <a:t>a) tailors</a:t>
            </a:r>
          </a:p>
          <a:p>
            <a:pPr marL="514350" lvl="0" indent="-514350">
              <a:buNone/>
            </a:pPr>
            <a:r>
              <a:rPr lang="en-GB" dirty="0" smtClean="0"/>
              <a:t>b</a:t>
            </a:r>
            <a:r>
              <a:rPr lang="en-GB" dirty="0" smtClean="0"/>
              <a:t>) relatives </a:t>
            </a:r>
            <a:r>
              <a:rPr lang="en-GB" dirty="0" smtClean="0"/>
              <a:t>      </a:t>
            </a:r>
          </a:p>
          <a:p>
            <a:pPr marL="514350" lvl="0" indent="-514350">
              <a:buNone/>
            </a:pPr>
            <a:r>
              <a:rPr lang="en-GB" dirty="0" smtClean="0"/>
              <a:t>c</a:t>
            </a:r>
            <a:r>
              <a:rPr lang="en-GB" dirty="0" smtClean="0"/>
              <a:t>) burglars</a:t>
            </a:r>
            <a:endParaRPr lang="sr-Latn-CS" dirty="0" smtClean="0"/>
          </a:p>
          <a:p>
            <a:endParaRPr lang="sr-Latn-C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844900" y="1589567"/>
            <a:ext cx="4070499" cy="4572000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GB" dirty="0" smtClean="0"/>
              <a:t>3. How often do you use public </a:t>
            </a:r>
            <a:r>
              <a:rPr lang="en-GB" dirty="0" smtClean="0"/>
              <a:t>___?</a:t>
            </a:r>
            <a:endParaRPr lang="sr-Latn-CS" dirty="0" smtClean="0"/>
          </a:p>
          <a:p>
            <a:pPr marL="514350" lvl="0" indent="-514350">
              <a:buNone/>
            </a:pPr>
            <a:r>
              <a:rPr lang="en-GB" dirty="0" smtClean="0"/>
              <a:t>a) traffic      </a:t>
            </a:r>
          </a:p>
          <a:p>
            <a:pPr marL="514350" lvl="0" indent="-514350">
              <a:buNone/>
            </a:pPr>
            <a:r>
              <a:rPr lang="en-GB" dirty="0" smtClean="0">
                <a:solidFill>
                  <a:srgbClr val="FF0000"/>
                </a:solidFill>
              </a:rPr>
              <a:t>b</a:t>
            </a:r>
            <a:r>
              <a:rPr lang="en-GB" dirty="0" smtClean="0">
                <a:solidFill>
                  <a:srgbClr val="FF0000"/>
                </a:solidFill>
              </a:rPr>
              <a:t>) transport       </a:t>
            </a:r>
            <a:endParaRPr lang="en-GB" dirty="0" smtClean="0">
              <a:solidFill>
                <a:srgbClr val="FF0000"/>
              </a:solidFill>
            </a:endParaRPr>
          </a:p>
          <a:p>
            <a:pPr marL="514350" lvl="0" indent="-514350">
              <a:buNone/>
            </a:pPr>
            <a:r>
              <a:rPr lang="en-GB" dirty="0" smtClean="0"/>
              <a:t>c</a:t>
            </a:r>
            <a:r>
              <a:rPr lang="en-GB" dirty="0" smtClean="0"/>
              <a:t>) travel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4. There </a:t>
            </a:r>
            <a:r>
              <a:rPr lang="en-GB" dirty="0" smtClean="0"/>
              <a:t>are lots of </a:t>
            </a:r>
            <a:r>
              <a:rPr lang="en-GB" dirty="0" smtClean="0"/>
              <a:t>__ </a:t>
            </a:r>
            <a:r>
              <a:rPr lang="en-GB" dirty="0" smtClean="0"/>
              <a:t>of cars over buses. They are faster and more comfortable.</a:t>
            </a:r>
            <a:endParaRPr lang="sr-Latn-CS" dirty="0" smtClean="0"/>
          </a:p>
          <a:p>
            <a:pPr marL="514350" lvl="0" indent="-514350">
              <a:buNone/>
            </a:pPr>
            <a:r>
              <a:rPr lang="en-GB" dirty="0" smtClean="0"/>
              <a:t>a) increase                      </a:t>
            </a:r>
          </a:p>
          <a:p>
            <a:pPr marL="514350" lvl="0" indent="-514350">
              <a:buNone/>
            </a:pPr>
            <a:r>
              <a:rPr lang="en-GB" dirty="0" smtClean="0"/>
              <a:t>b</a:t>
            </a:r>
            <a:r>
              <a:rPr lang="en-GB" dirty="0" smtClean="0"/>
              <a:t>) advertisements </a:t>
            </a:r>
            <a:r>
              <a:rPr lang="en-GB" dirty="0" smtClean="0"/>
              <a:t>           </a:t>
            </a:r>
          </a:p>
          <a:p>
            <a:pPr marL="514350" lvl="0" indent="-514350">
              <a:buNone/>
            </a:pP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>
                <a:solidFill>
                  <a:srgbClr val="FF0000"/>
                </a:solidFill>
              </a:rPr>
              <a:t>) advantages</a:t>
            </a:r>
            <a:endParaRPr lang="sr-Latn-CS" dirty="0" smtClean="0">
              <a:solidFill>
                <a:srgbClr val="FF0000"/>
              </a:solidFill>
            </a:endParaRPr>
          </a:p>
          <a:p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scale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6</a:t>
            </a:r>
            <a:r>
              <a:rPr lang="en-US" dirty="0" smtClean="0"/>
              <a:t> </a:t>
            </a:r>
            <a:r>
              <a:rPr lang="en-US" dirty="0" smtClean="0">
                <a:latin typeface="Century Schoolbook"/>
              </a:rPr>
              <a:t>→ 51% - 60% </a:t>
            </a:r>
          </a:p>
          <a:p>
            <a:pPr>
              <a:buNone/>
            </a:pPr>
            <a:r>
              <a:rPr lang="en-US" dirty="0" smtClean="0">
                <a:latin typeface="Century Schoolbook"/>
              </a:rPr>
              <a:t> </a:t>
            </a:r>
            <a:r>
              <a:rPr lang="en-US" dirty="0" smtClean="0">
                <a:latin typeface="Century Schoolbook"/>
              </a:rPr>
              <a:t>  </a:t>
            </a:r>
            <a:r>
              <a:rPr lang="en-US" b="1" dirty="0" smtClean="0">
                <a:latin typeface="Century Schoolbook"/>
              </a:rPr>
              <a:t>21.5 – 25</a:t>
            </a:r>
          </a:p>
          <a:p>
            <a:r>
              <a:rPr lang="en-US" b="1" dirty="0" smtClean="0">
                <a:latin typeface="Century Schoolbook"/>
              </a:rPr>
              <a:t>7</a:t>
            </a:r>
            <a:r>
              <a:rPr lang="en-US" dirty="0" smtClean="0">
                <a:latin typeface="Century Schoolbook"/>
              </a:rPr>
              <a:t> → 61% - 70%</a:t>
            </a:r>
          </a:p>
          <a:p>
            <a:pPr>
              <a:buNone/>
            </a:pPr>
            <a:r>
              <a:rPr lang="en-US" dirty="0" smtClean="0">
                <a:latin typeface="Century Schoolbook"/>
              </a:rPr>
              <a:t> </a:t>
            </a:r>
            <a:r>
              <a:rPr lang="en-US" dirty="0" smtClean="0">
                <a:latin typeface="Century Schoolbook"/>
              </a:rPr>
              <a:t>  </a:t>
            </a:r>
            <a:r>
              <a:rPr lang="en-US" b="1" dirty="0" smtClean="0">
                <a:latin typeface="Century Schoolbook"/>
              </a:rPr>
              <a:t>25.5 – 29.5</a:t>
            </a:r>
          </a:p>
          <a:p>
            <a:r>
              <a:rPr lang="en-US" b="1" dirty="0" smtClean="0">
                <a:latin typeface="Century Schoolbook"/>
              </a:rPr>
              <a:t>8</a:t>
            </a:r>
            <a:r>
              <a:rPr lang="en-US" dirty="0" smtClean="0">
                <a:latin typeface="Century Schoolbook"/>
              </a:rPr>
              <a:t> → 71% - 80%</a:t>
            </a:r>
          </a:p>
          <a:p>
            <a:pPr>
              <a:buNone/>
            </a:pPr>
            <a:r>
              <a:rPr lang="en-US" dirty="0" smtClean="0">
                <a:latin typeface="Century Schoolbook"/>
              </a:rPr>
              <a:t> </a:t>
            </a:r>
            <a:r>
              <a:rPr lang="en-US" dirty="0" smtClean="0">
                <a:latin typeface="Century Schoolbook"/>
              </a:rPr>
              <a:t>  </a:t>
            </a:r>
            <a:r>
              <a:rPr lang="en-US" b="1" dirty="0" smtClean="0">
                <a:latin typeface="Century Schoolbook"/>
              </a:rPr>
              <a:t>30 – 33.5 </a:t>
            </a:r>
          </a:p>
          <a:p>
            <a:r>
              <a:rPr lang="en-US" b="1" dirty="0" smtClean="0">
                <a:latin typeface="Century Schoolbook"/>
              </a:rPr>
              <a:t>9</a:t>
            </a:r>
            <a:r>
              <a:rPr lang="en-US" dirty="0" smtClean="0">
                <a:latin typeface="Century Schoolbook"/>
              </a:rPr>
              <a:t> → 81% – 90%</a:t>
            </a:r>
          </a:p>
          <a:p>
            <a:pPr>
              <a:buNone/>
            </a:pPr>
            <a:r>
              <a:rPr lang="en-US" dirty="0" smtClean="0">
                <a:latin typeface="Century Schoolbook"/>
              </a:rPr>
              <a:t> </a:t>
            </a:r>
            <a:r>
              <a:rPr lang="en-US" dirty="0" smtClean="0">
                <a:latin typeface="Century Schoolbook"/>
              </a:rPr>
              <a:t>  </a:t>
            </a:r>
            <a:r>
              <a:rPr lang="en-US" b="1" dirty="0" smtClean="0">
                <a:latin typeface="Century Schoolbook"/>
              </a:rPr>
              <a:t>34 – 38 </a:t>
            </a:r>
          </a:p>
          <a:p>
            <a:r>
              <a:rPr lang="en-US" b="1" dirty="0" smtClean="0">
                <a:latin typeface="Century Schoolbook"/>
              </a:rPr>
              <a:t>10</a:t>
            </a:r>
            <a:r>
              <a:rPr lang="en-US" dirty="0" smtClean="0">
                <a:latin typeface="Century Schoolbook"/>
              </a:rPr>
              <a:t> → 91% - 100%</a:t>
            </a:r>
          </a:p>
          <a:p>
            <a:pPr>
              <a:buNone/>
            </a:pPr>
            <a:r>
              <a:rPr lang="en-US" dirty="0" smtClean="0">
                <a:latin typeface="Century Schoolbook"/>
              </a:rPr>
              <a:t> </a:t>
            </a:r>
            <a:r>
              <a:rPr lang="en-US" dirty="0" smtClean="0">
                <a:latin typeface="Century Schoolbook"/>
              </a:rPr>
              <a:t>  </a:t>
            </a:r>
            <a:r>
              <a:rPr lang="en-US" b="1" dirty="0" smtClean="0">
                <a:latin typeface="Century Schoolbook"/>
              </a:rPr>
              <a:t>38.5 - 42    </a:t>
            </a:r>
            <a:endParaRPr lang="sr-Latn-C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A Write the names of the elements</a:t>
            </a:r>
            <a:r>
              <a:rPr lang="en-GB" dirty="0" smtClean="0"/>
              <a:t>.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Latn-CS" dirty="0" smtClean="0"/>
          </a:p>
          <a:p>
            <a:r>
              <a:rPr lang="en-GB" b="1" dirty="0" smtClean="0"/>
              <a:t>Hg - Mercury </a:t>
            </a:r>
            <a:endParaRPr lang="sr-Latn-CS" b="1" dirty="0" smtClean="0"/>
          </a:p>
          <a:p>
            <a:r>
              <a:rPr lang="en-GB" b="1" dirty="0" smtClean="0"/>
              <a:t>B - Boron</a:t>
            </a:r>
            <a:endParaRPr lang="sr-Latn-CS" b="1" dirty="0" smtClean="0"/>
          </a:p>
          <a:p>
            <a:r>
              <a:rPr lang="en-GB" b="1" dirty="0" smtClean="0"/>
              <a:t>I - Iodine</a:t>
            </a:r>
            <a:endParaRPr lang="sr-Latn-CS" b="1" dirty="0" smtClean="0"/>
          </a:p>
          <a:p>
            <a:r>
              <a:rPr lang="en-GB" b="1" dirty="0" smtClean="0"/>
              <a:t>K – Potassium  </a:t>
            </a:r>
            <a:endParaRPr lang="sr-Latn-CS" b="1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/>
              <a:t>B Use the word in brackets to make a new word and complete the sentence</a:t>
            </a:r>
            <a:r>
              <a:rPr lang="en-GB" sz="3600" b="1" dirty="0" smtClean="0"/>
              <a:t>.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1. The </a:t>
            </a:r>
            <a:r>
              <a:rPr lang="en-US" b="1" u="sng" dirty="0" smtClean="0"/>
              <a:t>DENSITY</a:t>
            </a:r>
            <a:r>
              <a:rPr lang="en-US" dirty="0" smtClean="0"/>
              <a:t> </a:t>
            </a:r>
            <a:r>
              <a:rPr lang="en-US" dirty="0" smtClean="0"/>
              <a:t>of water is approximately one gram per cubic centimeter.</a:t>
            </a:r>
            <a:r>
              <a:rPr lang="en-GB" dirty="0" smtClean="0"/>
              <a:t>.</a:t>
            </a:r>
            <a:endParaRPr lang="sr-Latn-CS" dirty="0" smtClean="0"/>
          </a:p>
          <a:p>
            <a:pPr lvl="0">
              <a:buNone/>
            </a:pPr>
            <a:r>
              <a:rPr lang="en-GB" i="1" dirty="0" smtClean="0"/>
              <a:t>2</a:t>
            </a:r>
            <a:r>
              <a:rPr lang="en-GB" dirty="0" smtClean="0"/>
              <a:t>. This </a:t>
            </a:r>
            <a:r>
              <a:rPr lang="en-GB" dirty="0" smtClean="0"/>
              <a:t>element becomes </a:t>
            </a:r>
            <a:r>
              <a:rPr lang="en-GB" b="1" u="sng" dirty="0" smtClean="0"/>
              <a:t>EXPLOSIVE </a:t>
            </a:r>
            <a:r>
              <a:rPr lang="en-GB" dirty="0" smtClean="0"/>
              <a:t>when </a:t>
            </a:r>
            <a:r>
              <a:rPr lang="en-GB" dirty="0" smtClean="0"/>
              <a:t>mixed with air</a:t>
            </a:r>
            <a:r>
              <a:rPr lang="en-GB" i="1" dirty="0" smtClean="0"/>
              <a:t>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3. The </a:t>
            </a:r>
            <a:r>
              <a:rPr lang="en-GB" dirty="0" smtClean="0"/>
              <a:t>atomic </a:t>
            </a:r>
            <a:r>
              <a:rPr lang="en-GB" b="1" u="sng" dirty="0" smtClean="0"/>
              <a:t>WEIGHT</a:t>
            </a:r>
            <a:r>
              <a:rPr lang="en-GB" i="1" dirty="0" smtClean="0"/>
              <a:t> </a:t>
            </a:r>
            <a:r>
              <a:rPr lang="en-GB" i="1" dirty="0" smtClean="0"/>
              <a:t>of oxygen</a:t>
            </a:r>
            <a:r>
              <a:rPr lang="en-GB" dirty="0" smtClean="0"/>
              <a:t> is 15.9994.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4. This </a:t>
            </a:r>
            <a:r>
              <a:rPr lang="en-GB" dirty="0" smtClean="0"/>
              <a:t>material can’t conduct </a:t>
            </a:r>
            <a:r>
              <a:rPr lang="en-GB" b="1" u="sng" dirty="0" smtClean="0"/>
              <a:t>ELECTRICITY</a:t>
            </a:r>
            <a:r>
              <a:rPr lang="en-GB" dirty="0" smtClean="0"/>
              <a:t>.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C Use the words from the box to complete the text.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GB" dirty="0" smtClean="0"/>
              <a:t>Scientists </a:t>
            </a:r>
            <a:r>
              <a:rPr lang="en-GB" dirty="0" smtClean="0"/>
              <a:t>had been producing hydrogen for years before it was recognized as an element. Written </a:t>
            </a:r>
            <a:r>
              <a:rPr lang="en-GB" b="1" u="sng" dirty="0" smtClean="0"/>
              <a:t>RECORDS</a:t>
            </a:r>
            <a:r>
              <a:rPr lang="en-GB" dirty="0" smtClean="0"/>
              <a:t> indicate </a:t>
            </a:r>
            <a:r>
              <a:rPr lang="en-GB" dirty="0" smtClean="0"/>
              <a:t>that Robert Boyle produced hydrogen gas as early as 1671 while experimenting with </a:t>
            </a:r>
            <a:r>
              <a:rPr lang="en-GB" dirty="0" smtClean="0"/>
              <a:t>iron and </a:t>
            </a:r>
            <a:r>
              <a:rPr lang="en-GB" dirty="0" smtClean="0"/>
              <a:t>acids. Hydrogen was first recognized as a </a:t>
            </a:r>
            <a:r>
              <a:rPr lang="en-GB" b="1" u="sng" dirty="0" smtClean="0"/>
              <a:t>DISTINCT</a:t>
            </a:r>
            <a:r>
              <a:rPr lang="en-GB" dirty="0" smtClean="0"/>
              <a:t> element </a:t>
            </a:r>
            <a:r>
              <a:rPr lang="en-GB" dirty="0" smtClean="0"/>
              <a:t>by Henry Cavendish in 1766.</a:t>
            </a:r>
            <a:endParaRPr lang="sr-Latn-CS" dirty="0" smtClean="0"/>
          </a:p>
          <a:p>
            <a:pPr>
              <a:buNone/>
            </a:pPr>
            <a:r>
              <a:rPr lang="en-GB" dirty="0" smtClean="0"/>
              <a:t>Composed of a single proton and a single electron, hydrogen is the simplest and </a:t>
            </a:r>
            <a:r>
              <a:rPr lang="en-GB" dirty="0" smtClean="0"/>
              <a:t>most </a:t>
            </a:r>
            <a:r>
              <a:rPr lang="en-GB" b="1" u="sng" dirty="0" smtClean="0"/>
              <a:t>ABUNDANT</a:t>
            </a:r>
            <a:r>
              <a:rPr lang="en-GB" dirty="0" smtClean="0"/>
              <a:t> element </a:t>
            </a:r>
            <a:r>
              <a:rPr lang="en-GB" dirty="0" smtClean="0"/>
              <a:t>in the universe. It is </a:t>
            </a:r>
            <a:r>
              <a:rPr lang="en-GB" b="1" u="sng" dirty="0" smtClean="0"/>
              <a:t>ESTIMATED</a:t>
            </a:r>
            <a:r>
              <a:rPr lang="en-GB" dirty="0" smtClean="0"/>
              <a:t> that </a:t>
            </a:r>
            <a:r>
              <a:rPr lang="en-GB" dirty="0" smtClean="0"/>
              <a:t>90% of the visible universe is composed of hydrogen.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/>
              <a:t>D Choose the best alternative to complete the sentences. 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n-GB" sz="3400" dirty="0" smtClean="0"/>
              <a:t>1. The </a:t>
            </a:r>
            <a:r>
              <a:rPr lang="en-GB" sz="3400" dirty="0" smtClean="0"/>
              <a:t>___ of a metal is how shiny the metal is.</a:t>
            </a:r>
            <a:endParaRPr lang="sr-Latn-CS" sz="3400" dirty="0" smtClean="0"/>
          </a:p>
          <a:p>
            <a:pPr lvl="0">
              <a:buNone/>
            </a:pPr>
            <a:r>
              <a:rPr lang="en-GB" sz="3400" dirty="0" smtClean="0"/>
              <a:t>a) malleability               </a:t>
            </a:r>
            <a:r>
              <a:rPr lang="en-GB" sz="3400" dirty="0" smtClean="0">
                <a:solidFill>
                  <a:srgbClr val="FF0000"/>
                </a:solidFill>
              </a:rPr>
              <a:t>b) lustre </a:t>
            </a:r>
            <a:r>
              <a:rPr lang="en-GB" sz="3400" dirty="0" smtClean="0">
                <a:solidFill>
                  <a:srgbClr val="FF0000"/>
                </a:solidFill>
              </a:rPr>
              <a:t>                           </a:t>
            </a:r>
            <a:r>
              <a:rPr lang="en-GB" sz="3400" dirty="0" smtClean="0"/>
              <a:t>c) conductivity</a:t>
            </a:r>
            <a:endParaRPr lang="sr-Latn-CS" sz="3400" dirty="0" smtClean="0"/>
          </a:p>
          <a:p>
            <a:pPr lvl="0">
              <a:buNone/>
            </a:pPr>
            <a:r>
              <a:rPr lang="en-GB" sz="3400" dirty="0" smtClean="0"/>
              <a:t>2. You </a:t>
            </a:r>
            <a:r>
              <a:rPr lang="en-GB" sz="3400" dirty="0" smtClean="0"/>
              <a:t>should collect all the ___ before you conduct the analysis.</a:t>
            </a:r>
            <a:endParaRPr lang="sr-Latn-CS" sz="3400" dirty="0" smtClean="0"/>
          </a:p>
          <a:p>
            <a:pPr lvl="0">
              <a:buNone/>
            </a:pPr>
            <a:r>
              <a:rPr lang="en-GB" sz="3400" dirty="0" smtClean="0">
                <a:solidFill>
                  <a:srgbClr val="FF0000"/>
                </a:solidFill>
              </a:rPr>
              <a:t>a) samples</a:t>
            </a:r>
            <a:r>
              <a:rPr lang="en-GB" sz="3400" dirty="0" smtClean="0"/>
              <a:t>                    </a:t>
            </a:r>
            <a:r>
              <a:rPr lang="en-GB" sz="3400" dirty="0" smtClean="0"/>
              <a:t>b) couriers   </a:t>
            </a:r>
            <a:r>
              <a:rPr lang="en-GB" sz="3400" dirty="0" smtClean="0"/>
              <a:t>                      </a:t>
            </a:r>
            <a:r>
              <a:rPr lang="en-GB" sz="3400" dirty="0" smtClean="0"/>
              <a:t>c)  examples</a:t>
            </a:r>
            <a:endParaRPr lang="sr-Latn-CS" sz="3400" dirty="0" smtClean="0"/>
          </a:p>
          <a:p>
            <a:pPr lvl="0">
              <a:buNone/>
            </a:pPr>
            <a:r>
              <a:rPr lang="en-GB" sz="3400" dirty="0" smtClean="0"/>
              <a:t>3. The </a:t>
            </a:r>
            <a:r>
              <a:rPr lang="en-GB" sz="3400" dirty="0" smtClean="0"/>
              <a:t>suitability of a material to a particular job depends ___ its properties.</a:t>
            </a:r>
            <a:r>
              <a:rPr lang="sr-Latn-CS" sz="3400" dirty="0" smtClean="0"/>
              <a:t> </a:t>
            </a:r>
          </a:p>
          <a:p>
            <a:pPr lvl="0">
              <a:buNone/>
            </a:pPr>
            <a:r>
              <a:rPr lang="en-GB" sz="3400" dirty="0" smtClean="0"/>
              <a:t>a) from                          </a:t>
            </a:r>
            <a:r>
              <a:rPr lang="en-GB" sz="3400" dirty="0" smtClean="0">
                <a:solidFill>
                  <a:srgbClr val="FF0000"/>
                </a:solidFill>
              </a:rPr>
              <a:t>b) on</a:t>
            </a:r>
            <a:r>
              <a:rPr lang="en-GB" sz="3400" dirty="0" smtClean="0"/>
              <a:t>          </a:t>
            </a:r>
            <a:r>
              <a:rPr lang="en-GB" sz="3400" dirty="0" smtClean="0"/>
              <a:t>                      </a:t>
            </a:r>
            <a:r>
              <a:rPr lang="en-GB" sz="3400" dirty="0" smtClean="0"/>
              <a:t>c) at</a:t>
            </a:r>
            <a:endParaRPr lang="sr-Latn-CS" sz="3400" dirty="0" smtClean="0"/>
          </a:p>
          <a:p>
            <a:pPr lvl="0">
              <a:buNone/>
            </a:pPr>
            <a:r>
              <a:rPr lang="en-GB" sz="3400" dirty="0" smtClean="0"/>
              <a:t>4. The </a:t>
            </a:r>
            <a:r>
              <a:rPr lang="en-GB" sz="3400" dirty="0" smtClean="0"/>
              <a:t>property of lasting a long time before wearing out is known as ___. </a:t>
            </a:r>
            <a:endParaRPr lang="sr-Latn-CS" sz="3400" dirty="0" smtClean="0"/>
          </a:p>
          <a:p>
            <a:pPr>
              <a:buNone/>
            </a:pPr>
            <a:r>
              <a:rPr lang="en-GB" sz="3400" dirty="0" smtClean="0"/>
              <a:t>a) density                      </a:t>
            </a:r>
            <a:r>
              <a:rPr lang="en-GB" sz="3400" dirty="0" smtClean="0"/>
              <a:t>b) effectiveness        </a:t>
            </a:r>
            <a:r>
              <a:rPr lang="en-GB" sz="3400" dirty="0" smtClean="0"/>
              <a:t>         </a:t>
            </a:r>
            <a:r>
              <a:rPr lang="en-GB" sz="3400" dirty="0" smtClean="0">
                <a:solidFill>
                  <a:srgbClr val="FF0000"/>
                </a:solidFill>
              </a:rPr>
              <a:t>c) durability</a:t>
            </a:r>
            <a:r>
              <a:rPr lang="en-GB" dirty="0" smtClean="0"/>
              <a:t/>
            </a:r>
            <a:br>
              <a:rPr lang="en-GB" dirty="0" smtClean="0"/>
            </a:br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Part 2 </a:t>
            </a:r>
            <a:r>
              <a:rPr lang="en-GB" b="1" dirty="0" smtClean="0"/>
              <a:t>Grammar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b="1" dirty="0" smtClean="0"/>
              <a:t>A Put the verbs in brackets in the correct tense.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1. The </a:t>
            </a:r>
            <a:r>
              <a:rPr lang="en-GB" dirty="0" smtClean="0"/>
              <a:t>classroom is empty now. Everybody </a:t>
            </a:r>
            <a:r>
              <a:rPr lang="en-GB" b="1" u="sng" dirty="0" smtClean="0"/>
              <a:t>has gone</a:t>
            </a:r>
            <a:r>
              <a:rPr lang="en-GB" dirty="0" smtClean="0"/>
              <a:t> home</a:t>
            </a:r>
            <a:r>
              <a:rPr lang="en-GB" dirty="0" smtClean="0"/>
              <a:t>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2. I </a:t>
            </a:r>
            <a:r>
              <a:rPr lang="en-GB" dirty="0" smtClean="0"/>
              <a:t>want to lose weight, so this week I </a:t>
            </a:r>
            <a:r>
              <a:rPr lang="en-GB" b="1" u="sng" dirty="0" smtClean="0"/>
              <a:t>am not eating </a:t>
            </a:r>
            <a:r>
              <a:rPr lang="en-GB" dirty="0" smtClean="0"/>
              <a:t>lunch.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3. </a:t>
            </a:r>
            <a:r>
              <a:rPr lang="en-GB" b="1" u="sng" dirty="0" smtClean="0"/>
              <a:t>Have you ever been </a:t>
            </a:r>
            <a:r>
              <a:rPr lang="en-GB" dirty="0" smtClean="0"/>
              <a:t>to Italy?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4. The </a:t>
            </a:r>
            <a:r>
              <a:rPr lang="en-GB" dirty="0" smtClean="0"/>
              <a:t>house was very dirty because they </a:t>
            </a:r>
            <a:r>
              <a:rPr lang="en-GB" b="1" u="sng" dirty="0" smtClean="0"/>
              <a:t>had not cleaned </a:t>
            </a:r>
            <a:r>
              <a:rPr lang="en-GB" dirty="0" smtClean="0"/>
              <a:t>it for weeks.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5. You </a:t>
            </a:r>
            <a:r>
              <a:rPr lang="en-GB" dirty="0" smtClean="0"/>
              <a:t>look very tired. </a:t>
            </a:r>
            <a:r>
              <a:rPr lang="en-GB" b="1" u="sng" dirty="0" smtClean="0"/>
              <a:t>Have you been running</a:t>
            </a:r>
            <a:r>
              <a:rPr lang="en-GB" dirty="0" smtClean="0"/>
              <a:t>?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6. Now </a:t>
            </a:r>
            <a:r>
              <a:rPr lang="en-GB" dirty="0" smtClean="0"/>
              <a:t>she </a:t>
            </a:r>
            <a:r>
              <a:rPr lang="en-GB" b="1" u="sng" dirty="0" smtClean="0"/>
              <a:t>understands</a:t>
            </a:r>
            <a:r>
              <a:rPr lang="en-GB" dirty="0" smtClean="0"/>
              <a:t> </a:t>
            </a:r>
            <a:r>
              <a:rPr lang="en-GB" dirty="0" smtClean="0"/>
              <a:t>that she can't ignore this problem</a:t>
            </a:r>
            <a:r>
              <a:rPr lang="en-GB" dirty="0" smtClean="0"/>
              <a:t>.</a:t>
            </a:r>
            <a:endParaRPr lang="sr-Latn-C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B Choose the best alternative to complete the sentences.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en-GB" dirty="0" smtClean="0"/>
              <a:t>1. That </a:t>
            </a:r>
            <a:r>
              <a:rPr lang="en-GB" dirty="0" smtClean="0"/>
              <a:t>sounds ___, but is it true?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a) interest</a:t>
            </a:r>
            <a:endParaRPr lang="sr-Latn-CS" dirty="0" smtClean="0"/>
          </a:p>
          <a:p>
            <a:pPr lvl="0">
              <a:buNone/>
            </a:pPr>
            <a:r>
              <a:rPr lang="en-GB" dirty="0" smtClean="0">
                <a:solidFill>
                  <a:srgbClr val="FF0000"/>
                </a:solidFill>
              </a:rPr>
              <a:t>b) interesting </a:t>
            </a:r>
            <a:endParaRPr lang="sr-Latn-CS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GB" dirty="0" smtClean="0"/>
              <a:t>c) interestingly 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2. Mike </a:t>
            </a:r>
            <a:r>
              <a:rPr lang="en-GB" dirty="0" smtClean="0"/>
              <a:t>and Jack ____ be neighbours when they lived in London.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a) use </a:t>
            </a:r>
            <a:r>
              <a:rPr lang="en-GB" dirty="0" smtClean="0"/>
              <a:t>to </a:t>
            </a:r>
            <a:endParaRPr lang="sr-Latn-CS" dirty="0" smtClean="0"/>
          </a:p>
          <a:p>
            <a:pPr lvl="0">
              <a:buNone/>
            </a:pPr>
            <a:r>
              <a:rPr lang="en-GB" dirty="0" smtClean="0">
                <a:solidFill>
                  <a:srgbClr val="FF0000"/>
                </a:solidFill>
              </a:rPr>
              <a:t>b) used </a:t>
            </a:r>
            <a:r>
              <a:rPr lang="en-GB" dirty="0" smtClean="0">
                <a:solidFill>
                  <a:srgbClr val="FF0000"/>
                </a:solidFill>
              </a:rPr>
              <a:t>to</a:t>
            </a:r>
            <a:endParaRPr lang="sr-Latn-CS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GB" dirty="0" smtClean="0"/>
              <a:t>c) would 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3. I </a:t>
            </a:r>
            <a:r>
              <a:rPr lang="en-GB" dirty="0" smtClean="0"/>
              <a:t>called the agency and I ___ find out more about the flat.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a) had </a:t>
            </a:r>
            <a:r>
              <a:rPr lang="en-GB" dirty="0" smtClean="0"/>
              <a:t>to 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b) could </a:t>
            </a:r>
            <a:endParaRPr lang="sr-Latn-CS" dirty="0" smtClean="0"/>
          </a:p>
          <a:p>
            <a:pPr lvl="0">
              <a:buNone/>
            </a:pPr>
            <a:r>
              <a:rPr lang="en-GB" dirty="0" smtClean="0">
                <a:solidFill>
                  <a:srgbClr val="FF0000"/>
                </a:solidFill>
              </a:rPr>
              <a:t>c) managed </a:t>
            </a:r>
            <a:r>
              <a:rPr lang="en-GB" dirty="0" smtClean="0">
                <a:solidFill>
                  <a:srgbClr val="FF0000"/>
                </a:solidFill>
              </a:rPr>
              <a:t>to  </a:t>
            </a:r>
            <a:endParaRPr lang="sr-Latn-CS" dirty="0" smtClean="0">
              <a:solidFill>
                <a:srgbClr val="FF0000"/>
              </a:solidFill>
            </a:endParaRPr>
          </a:p>
          <a:p>
            <a:pPr lvl="0"/>
            <a:endParaRPr lang="sr-Latn-CS" dirty="0" smtClean="0"/>
          </a:p>
          <a:p>
            <a:pPr>
              <a:buNone/>
            </a:pPr>
            <a:endParaRPr lang="sr-Latn-C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en-GB" dirty="0" smtClean="0"/>
              <a:t>4. Before </a:t>
            </a:r>
            <a:r>
              <a:rPr lang="en-GB" dirty="0" smtClean="0"/>
              <a:t>the telephone was invented people ____ write letters.</a:t>
            </a:r>
            <a:endParaRPr lang="sr-Latn-CS" dirty="0" smtClean="0"/>
          </a:p>
          <a:p>
            <a:pPr lvl="0">
              <a:buNone/>
            </a:pPr>
            <a:r>
              <a:rPr lang="en-GB" dirty="0" smtClean="0">
                <a:solidFill>
                  <a:srgbClr val="FF0000"/>
                </a:solidFill>
              </a:rPr>
              <a:t>a) had </a:t>
            </a:r>
            <a:r>
              <a:rPr lang="en-GB" dirty="0" smtClean="0">
                <a:solidFill>
                  <a:srgbClr val="FF0000"/>
                </a:solidFill>
              </a:rPr>
              <a:t>to</a:t>
            </a:r>
            <a:endParaRPr lang="sr-Latn-CS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GB" dirty="0" smtClean="0"/>
              <a:t>b) must 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c) could 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5. I ___last </a:t>
            </a:r>
            <a:r>
              <a:rPr lang="en-GB" dirty="0" smtClean="0"/>
              <a:t>week but it looks horrible.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a) cut </a:t>
            </a:r>
            <a:r>
              <a:rPr lang="en-GB" dirty="0" smtClean="0"/>
              <a:t>my hair</a:t>
            </a:r>
            <a:endParaRPr lang="sr-Latn-CS" dirty="0" smtClean="0"/>
          </a:p>
          <a:p>
            <a:pPr lvl="0">
              <a:buNone/>
            </a:pPr>
            <a:r>
              <a:rPr lang="en-GB" dirty="0" smtClean="0">
                <a:solidFill>
                  <a:srgbClr val="FF0000"/>
                </a:solidFill>
              </a:rPr>
              <a:t>b) had </a:t>
            </a:r>
            <a:r>
              <a:rPr lang="en-GB" dirty="0" smtClean="0">
                <a:solidFill>
                  <a:srgbClr val="FF0000"/>
                </a:solidFill>
              </a:rPr>
              <a:t>my hair cut</a:t>
            </a:r>
            <a:endParaRPr lang="sr-Latn-CS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GB" dirty="0" smtClean="0"/>
              <a:t>c) have </a:t>
            </a:r>
            <a:r>
              <a:rPr lang="en-GB" dirty="0" smtClean="0"/>
              <a:t>cut my hair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6. What’s </a:t>
            </a:r>
            <a:r>
              <a:rPr lang="en-GB" dirty="0" smtClean="0"/>
              <a:t>the capital of </a:t>
            </a:r>
            <a:r>
              <a:rPr lang="en-GB" dirty="0" smtClean="0"/>
              <a:t>_ </a:t>
            </a:r>
            <a:r>
              <a:rPr lang="en-GB" dirty="0" smtClean="0"/>
              <a:t>Netherlands?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a) a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b) /</a:t>
            </a:r>
            <a:endParaRPr lang="sr-Latn-CS" dirty="0" smtClean="0"/>
          </a:p>
          <a:p>
            <a:pPr lvl="0">
              <a:buNone/>
            </a:pPr>
            <a:r>
              <a:rPr lang="en-GB" dirty="0" smtClean="0">
                <a:solidFill>
                  <a:srgbClr val="FF0000"/>
                </a:solidFill>
              </a:rPr>
              <a:t>c) the</a:t>
            </a:r>
            <a:endParaRPr lang="sr-Latn-C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C Change these sentences into the Passive</a:t>
            </a:r>
            <a:r>
              <a:rPr lang="en-GB" b="1" dirty="0" smtClean="0"/>
              <a:t>.</a:t>
            </a:r>
            <a:endParaRPr lang="sr-Latn-C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GB" dirty="0" smtClean="0"/>
              <a:t>1. They </a:t>
            </a:r>
            <a:r>
              <a:rPr lang="en-GB" dirty="0" smtClean="0"/>
              <a:t>will arrest the kidnapper.</a:t>
            </a:r>
            <a:endParaRPr lang="sr-Latn-CS" dirty="0" smtClean="0"/>
          </a:p>
          <a:p>
            <a:pPr>
              <a:buNone/>
            </a:pPr>
            <a:r>
              <a:rPr lang="en-GB" dirty="0" smtClean="0"/>
              <a:t>The kidnapper </a:t>
            </a:r>
            <a:r>
              <a:rPr lang="en-GB" b="1" u="sng" dirty="0" smtClean="0"/>
              <a:t>will be arrested</a:t>
            </a:r>
            <a:r>
              <a:rPr lang="en-GB" dirty="0" smtClean="0"/>
              <a:t>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2. They </a:t>
            </a:r>
            <a:r>
              <a:rPr lang="en-GB" dirty="0" smtClean="0"/>
              <a:t>show this commercial on MTV.</a:t>
            </a:r>
            <a:endParaRPr lang="sr-Latn-CS" dirty="0" smtClean="0"/>
          </a:p>
          <a:p>
            <a:pPr>
              <a:buNone/>
            </a:pPr>
            <a:r>
              <a:rPr lang="en-GB" dirty="0" smtClean="0"/>
              <a:t>This commercial </a:t>
            </a:r>
            <a:r>
              <a:rPr lang="en-GB" b="1" u="sng" dirty="0" smtClean="0"/>
              <a:t>is shown </a:t>
            </a:r>
            <a:r>
              <a:rPr lang="en-GB" dirty="0" smtClean="0"/>
              <a:t>on MTV.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3. The </a:t>
            </a:r>
            <a:r>
              <a:rPr lang="en-GB" dirty="0" smtClean="0"/>
              <a:t>light went out when they were serving the meal.</a:t>
            </a:r>
            <a:endParaRPr lang="sr-Latn-CS" dirty="0" smtClean="0"/>
          </a:p>
          <a:p>
            <a:pPr>
              <a:buNone/>
            </a:pPr>
            <a:r>
              <a:rPr lang="en-GB" dirty="0" smtClean="0"/>
              <a:t>The light went out when the meal </a:t>
            </a:r>
            <a:r>
              <a:rPr lang="en-GB" b="1" u="sng" dirty="0" smtClean="0"/>
              <a:t>was being served</a:t>
            </a:r>
            <a:r>
              <a:rPr lang="en-GB" dirty="0" smtClean="0"/>
              <a:t>. 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4. They </a:t>
            </a:r>
            <a:r>
              <a:rPr lang="en-GB" dirty="0" smtClean="0"/>
              <a:t>have told him to leave.</a:t>
            </a:r>
            <a:endParaRPr lang="sr-Latn-CS" dirty="0" smtClean="0"/>
          </a:p>
          <a:p>
            <a:pPr>
              <a:buNone/>
            </a:pPr>
            <a:r>
              <a:rPr lang="en-GB" dirty="0" smtClean="0"/>
              <a:t>He </a:t>
            </a:r>
            <a:r>
              <a:rPr lang="en-GB" b="1" dirty="0" smtClean="0"/>
              <a:t>has been told to leave</a:t>
            </a:r>
            <a:r>
              <a:rPr lang="en-GB" dirty="0" smtClean="0"/>
              <a:t>.</a:t>
            </a:r>
            <a:endParaRPr lang="sr-Latn-CS" dirty="0" smtClean="0"/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/>
              <a:t>Part 3 Vocabulary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A Use the appropriate phrasal verb </a:t>
            </a:r>
            <a:r>
              <a:rPr lang="en-GB" sz="3600" b="1" dirty="0" smtClean="0"/>
              <a:t>...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take </a:t>
            </a:r>
            <a:r>
              <a:rPr lang="en-GB" dirty="0" smtClean="0"/>
              <a:t>up </a:t>
            </a:r>
            <a:r>
              <a:rPr lang="en-GB" dirty="0" smtClean="0"/>
              <a:t>  </a:t>
            </a:r>
            <a:r>
              <a:rPr lang="en-GB" dirty="0" smtClean="0"/>
              <a:t>get </a:t>
            </a:r>
            <a:r>
              <a:rPr lang="en-GB" dirty="0" smtClean="0"/>
              <a:t>across    get </a:t>
            </a:r>
            <a:r>
              <a:rPr lang="en-GB" dirty="0" smtClean="0"/>
              <a:t>on </a:t>
            </a:r>
            <a:r>
              <a:rPr lang="en-GB" dirty="0" smtClean="0"/>
              <a:t>  set up     get </a:t>
            </a:r>
            <a:r>
              <a:rPr lang="en-GB" dirty="0" smtClean="0"/>
              <a:t>round </a:t>
            </a:r>
            <a:r>
              <a:rPr lang="en-GB" dirty="0" smtClean="0"/>
              <a:t>to</a:t>
            </a:r>
            <a:endParaRPr lang="sr-Latn-CS" dirty="0" smtClean="0"/>
          </a:p>
          <a:p>
            <a:pPr lvl="0">
              <a:buNone/>
            </a:pPr>
            <a:endParaRPr lang="en-GB" dirty="0" smtClean="0"/>
          </a:p>
          <a:p>
            <a:pPr lvl="0">
              <a:buNone/>
            </a:pPr>
            <a:r>
              <a:rPr lang="en-GB" dirty="0" smtClean="0"/>
              <a:t>1. I </a:t>
            </a:r>
            <a:r>
              <a:rPr lang="en-GB" dirty="0" smtClean="0"/>
              <a:t>don’t </a:t>
            </a:r>
            <a:r>
              <a:rPr lang="en-GB" b="1" u="sng" dirty="0" smtClean="0"/>
              <a:t>get on </a:t>
            </a:r>
            <a:r>
              <a:rPr lang="en-GB" dirty="0" smtClean="0"/>
              <a:t>with my neighbours. We often have arguments.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2. I </a:t>
            </a:r>
            <a:r>
              <a:rPr lang="en-GB" dirty="0" smtClean="0"/>
              <a:t>must tidy my room. I never seem to </a:t>
            </a:r>
            <a:r>
              <a:rPr lang="en-GB" b="1" u="sng" dirty="0" smtClean="0"/>
              <a:t>get round to </a:t>
            </a:r>
            <a:r>
              <a:rPr lang="en-GB" dirty="0" smtClean="0"/>
              <a:t>it. </a:t>
            </a:r>
            <a:endParaRPr lang="sr-Latn-CS" dirty="0" smtClean="0"/>
          </a:p>
          <a:p>
            <a:pPr lvl="0">
              <a:buNone/>
            </a:pPr>
            <a:r>
              <a:rPr lang="en-GB" dirty="0" smtClean="0"/>
              <a:t>3. The </a:t>
            </a:r>
            <a:r>
              <a:rPr lang="en-GB" dirty="0" smtClean="0"/>
              <a:t>doctor advised him to </a:t>
            </a:r>
            <a:r>
              <a:rPr lang="en-GB" b="1" u="sng" dirty="0" smtClean="0"/>
              <a:t>take up</a:t>
            </a:r>
            <a:r>
              <a:rPr lang="en-GB" dirty="0" smtClean="0"/>
              <a:t> </a:t>
            </a:r>
            <a:r>
              <a:rPr lang="en-GB" dirty="0" smtClean="0"/>
              <a:t>yoga.</a:t>
            </a:r>
            <a:endParaRPr lang="sr-Latn-CS" dirty="0" smtClean="0"/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</TotalTime>
  <Words>852</Words>
  <Application>Microsoft Office PowerPoint</Application>
  <PresentationFormat>On-screen Show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Answers</vt:lpstr>
      <vt:lpstr>A Write the names of the elements.</vt:lpstr>
      <vt:lpstr>B Use the word in brackets to make a new word and complete the sentence.</vt:lpstr>
      <vt:lpstr>C Use the words from the box to complete the text. </vt:lpstr>
      <vt:lpstr>D Choose the best alternative to complete the sentences. </vt:lpstr>
      <vt:lpstr>Part 2 Grammar</vt:lpstr>
      <vt:lpstr>B Choose the best alternative to complete the sentences. </vt:lpstr>
      <vt:lpstr>C Change these sentences into the Passive.</vt:lpstr>
      <vt:lpstr>Part 3 Vocabulary  A Use the appropriate phrasal verb ...</vt:lpstr>
      <vt:lpstr>B Use the word in brackets to make a new word and complete the sentence.</vt:lpstr>
      <vt:lpstr>C Choose the best alternative to complete the sentences.</vt:lpstr>
      <vt:lpstr>Grading scale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Answers</dc:title>
  <dc:creator/>
  <cp:lastModifiedBy>Korisnik</cp:lastModifiedBy>
  <cp:revision>17</cp:revision>
  <dcterms:created xsi:type="dcterms:W3CDTF">2006-08-16T00:00:00Z</dcterms:created>
  <dcterms:modified xsi:type="dcterms:W3CDTF">2011-04-13T10:17:31Z</dcterms:modified>
</cp:coreProperties>
</file>